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96" r:id="rId4"/>
    <p:sldId id="297" r:id="rId5"/>
    <p:sldId id="259" r:id="rId6"/>
    <p:sldId id="269" r:id="rId7"/>
    <p:sldId id="258" r:id="rId8"/>
    <p:sldId id="260" r:id="rId9"/>
    <p:sldId id="265" r:id="rId10"/>
    <p:sldId id="264" r:id="rId11"/>
    <p:sldId id="263" r:id="rId12"/>
    <p:sldId id="262" r:id="rId13"/>
    <p:sldId id="266" r:id="rId14"/>
    <p:sldId id="268" r:id="rId15"/>
    <p:sldId id="270" r:id="rId16"/>
    <p:sldId id="274" r:id="rId17"/>
    <p:sldId id="275" r:id="rId18"/>
    <p:sldId id="273" r:id="rId19"/>
    <p:sldId id="272" r:id="rId20"/>
    <p:sldId id="278" r:id="rId21"/>
    <p:sldId id="279" r:id="rId22"/>
    <p:sldId id="276" r:id="rId23"/>
    <p:sldId id="280" r:id="rId24"/>
    <p:sldId id="282" r:id="rId25"/>
    <p:sldId id="290" r:id="rId26"/>
    <p:sldId id="294" r:id="rId27"/>
    <p:sldId id="291" r:id="rId28"/>
    <p:sldId id="292" r:id="rId29"/>
    <p:sldId id="293" r:id="rId30"/>
    <p:sldId id="295" r:id="rId31"/>
    <p:sldId id="283" r:id="rId32"/>
    <p:sldId id="289" r:id="rId33"/>
    <p:sldId id="288" r:id="rId34"/>
    <p:sldId id="299" r:id="rId35"/>
    <p:sldId id="284" r:id="rId36"/>
    <p:sldId id="287" r:id="rId37"/>
    <p:sldId id="285" r:id="rId38"/>
    <p:sldId id="286" r:id="rId39"/>
    <p:sldId id="29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64A"/>
    <a:srgbClr val="EEEEEE"/>
    <a:srgbClr val="FFF6D1"/>
    <a:srgbClr val="DD4D3B"/>
    <a:srgbClr val="429DD9"/>
    <a:srgbClr val="C4770B"/>
    <a:srgbClr val="E79320"/>
    <a:srgbClr val="4BABB8"/>
    <a:srgbClr val="EAD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703BA-21E4-0649-A3AD-B5EC5C443425}" v="256" dt="2019-02-20T02:37:56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2"/>
    <p:restoredTop sz="77088"/>
  </p:normalViewPr>
  <p:slideViewPr>
    <p:cSldViewPr snapToGrid="0" snapToObjects="1">
      <p:cViewPr varScale="1">
        <p:scale>
          <a:sx n="115" d="100"/>
          <a:sy n="115" d="100"/>
        </p:scale>
        <p:origin x="1112" y="200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8B99B-D412-C648-959B-956CF35F833E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03D6A-82A4-F94D-80B3-97DB802E8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9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you took some numbers and turned them into a graphic, congrats, you did data visualization!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rarely do things the same way twice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Like web development, always be learning and adopting new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55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 out for these 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 React handle the </a:t>
            </a:r>
            <a:r>
              <a:rPr lang="en-US" dirty="0" err="1"/>
              <a:t>dom</a:t>
            </a:r>
            <a:r>
              <a:rPr lang="en-US" dirty="0"/>
              <a:t>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Break up d3 code and only import the functions needed for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9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CODEPEN AND WALK THROUGH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Fetch </a:t>
            </a:r>
            <a:r>
              <a:rPr lang="en-US" dirty="0" err="1"/>
              <a:t>api</a:t>
            </a:r>
            <a:r>
              <a:rPr lang="en-US" dirty="0"/>
              <a:t> &amp; templates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Template &amp; props for jQuery stuff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http://localhost:3000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9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NPR 1 to 1 – Hex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0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/>
              <a:t>Projections always introduce some sort of distortion into the map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Standard/Default projections warp northern territories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06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www.tableau.com</a:t>
            </a:r>
            <a:r>
              <a:rPr lang="en-US" dirty="0"/>
              <a:t>/about/blog/2017/1/viz-whiz-hex-tile-maps-64713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blog.mapbox.com</a:t>
            </a:r>
            <a:r>
              <a:rPr lang="en-US" dirty="0"/>
              <a:t>/washington-posts-electoral-maps-how-we-built-it-b311ccecfa75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Why?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Election Maps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Elections count votes, not acreage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People still relate to position, so arrange equal sized hexagons into USA shape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2018 House of Representatives election map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 any time you want to show: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Geo data when users should NOT focus on area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Proportions… how do states relate to one another and the country (but not regarding area)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7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19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Tilegrams</a:t>
            </a:r>
            <a:r>
              <a:rPr lang="en-US" dirty="0"/>
              <a:t> - https://</a:t>
            </a:r>
            <a:r>
              <a:rPr lang="en-US" dirty="0" err="1"/>
              <a:t>pitchinteractiveinc.github.io</a:t>
            </a:r>
            <a:r>
              <a:rPr lang="en-US" dirty="0"/>
              <a:t>/</a:t>
            </a:r>
            <a:r>
              <a:rPr lang="en-US" dirty="0" err="1"/>
              <a:t>tilegrams</a:t>
            </a:r>
            <a:r>
              <a:rPr lang="en-US" dirty="0"/>
              <a:t>/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NPR 1 to 1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50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Affinity Designer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Vector Design Tool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One Time Purchase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iPad and Desktop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Adobe Illustrator / Inkscape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Converting SVG output from an illustration program… maybe something you got from your design team…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09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Web Based GUI for SVGO – command line </a:t>
            </a:r>
            <a:r>
              <a:rPr lang="en-US" dirty="0" err="1"/>
              <a:t>node.js</a:t>
            </a:r>
            <a:r>
              <a:rPr lang="en-US" dirty="0"/>
              <a:t> tool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Jake Archibald – Google Developer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Reduces SVG File size</a:t>
            </a:r>
          </a:p>
          <a:p>
            <a:pPr marL="171450" indent="-171450">
              <a:buFontTx/>
              <a:buChar char="-"/>
            </a:pPr>
            <a:r>
              <a:rPr lang="en-US" dirty="0"/>
              <a:t>Cleans up tags and styles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Reduced to 76% of original size (24% reduction) (3.08k -&gt; 2.34k)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0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first visualization, we’ll be charting song lengths from the first Ramones album.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Released in 1976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of the most influential records ever made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38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CODE AND WALKTHROUGH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ViewBox</a:t>
            </a:r>
            <a:r>
              <a:rPr lang="en-US" dirty="0"/>
              <a:t> Here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http://localhost:4200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3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84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important to normalize your data when doing a choropleth map!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Unemployment data we’ll be using has been normalized already… we’re showing the unemployment *rate* not the # of unemployed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0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83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http://</a:t>
            </a:r>
            <a:r>
              <a:rPr lang="en-US" dirty="0" err="1"/>
              <a:t>bowmanmc.github.io</a:t>
            </a:r>
            <a:r>
              <a:rPr lang="en-US" dirty="0"/>
              <a:t>/</a:t>
            </a:r>
            <a:r>
              <a:rPr lang="en-US" dirty="0" err="1"/>
              <a:t>designing_maps</a:t>
            </a:r>
            <a:r>
              <a:rPr lang="en-US" dirty="0"/>
              <a:t>/04_choropleth.html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bowmanmc</a:t>
            </a:r>
            <a:r>
              <a:rPr lang="en-US" dirty="0"/>
              <a:t>/</a:t>
            </a:r>
            <a:r>
              <a:rPr lang="en-US" dirty="0" err="1"/>
              <a:t>designing_maps</a:t>
            </a:r>
            <a:r>
              <a:rPr lang="en-US" dirty="0"/>
              <a:t>/blob/master/app/scripts/04_choropleth.js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59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Some things to look for in the </a:t>
            </a:r>
            <a:r>
              <a:rPr lang="en-US" dirty="0" err="1"/>
              <a:t>vue</a:t>
            </a:r>
            <a:r>
              <a:rPr lang="en-US" dirty="0"/>
              <a:t> code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Computed properties are my favorite feature of </a:t>
            </a:r>
            <a:r>
              <a:rPr lang="en-US" dirty="0" err="1"/>
              <a:t>vue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Use case: filter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Create dependent attributes or functions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33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Two new ones, d3-geo and d3-scale-chromatic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d3-geo – mapping related functions and utilities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Converts </a:t>
            </a:r>
            <a:r>
              <a:rPr lang="en-US" dirty="0" err="1"/>
              <a:t>geojson</a:t>
            </a:r>
            <a:r>
              <a:rPr lang="en-US" dirty="0"/>
              <a:t> into </a:t>
            </a:r>
            <a:r>
              <a:rPr lang="en-US" dirty="0" err="1"/>
              <a:t>svg</a:t>
            </a:r>
            <a:r>
              <a:rPr lang="en-US" dirty="0"/>
              <a:t> path elements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d3-scale-chromatic – continuous color scales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84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SHOW ORIGINAL D3 CODE ON GITHUB FIRST!!!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SHOW CODE AND WALKTHROUGH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Computed properties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http://localhost:8080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35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Radar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88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People in the Data Vis community *hate* any type of radial charts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Tufte</a:t>
            </a:r>
            <a:r>
              <a:rPr lang="en-US" dirty="0"/>
              <a:t> – only thing worse than one pie chart is multiple pie charts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Radials are hard to compare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DV literacy is horrific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Apple’s Activity Rings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Who is your audience?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Design conundrum… uniqueness vs patterns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92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typical workflow I use on projects.</a:t>
            </a:r>
          </a:p>
          <a:p>
            <a:endParaRPr lang="en-US" dirty="0"/>
          </a:p>
          <a:p>
            <a:r>
              <a:rPr lang="en-US" dirty="0"/>
              <a:t>First step is to explore the data and see what kind of story is there. Is there any type of chart that lends itself well to the data? Tableau is a great tool for data exploration that will allow you to quickly tryout a bunch of different charts.</a:t>
            </a:r>
          </a:p>
          <a:p>
            <a:endParaRPr lang="en-US" dirty="0"/>
          </a:p>
          <a:p>
            <a:r>
              <a:rPr lang="en-US" dirty="0"/>
              <a:t>The second step is to prototype things out with D3 and </a:t>
            </a:r>
            <a:r>
              <a:rPr lang="en-US" dirty="0" err="1"/>
              <a:t>CodePen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Final step is to move everything to React and create some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97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Most cookie cutter charting libraries have a radar chart type built in…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thought it would be a good example of how to break up something non-trivial into components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74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Thinking about retirement…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Want something as close to 70 degrees year round as possible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www.usclimatedata.com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11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up, in code, one component at a time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5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Ask everyone how they would break this 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No right/wrong answers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65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Built from screenshots as I was developing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88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9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bowmanmc</a:t>
            </a:r>
            <a:r>
              <a:rPr lang="en-US" dirty="0"/>
              <a:t>/</a:t>
            </a:r>
            <a:r>
              <a:rPr lang="en-US" dirty="0" err="1"/>
              <a:t>dvworkflows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 will be up soon…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7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our data, a CSV file containing fourteen rows with the track number, song title, and length both in seconds and in a human readable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way to quickly investigate a dataset is to through it into tableau</a:t>
            </a:r>
          </a:p>
          <a:p>
            <a:endParaRPr lang="en-US" dirty="0"/>
          </a:p>
          <a:p>
            <a:r>
              <a:rPr lang="en-US" dirty="0"/>
              <a:t>You can quickly flip through different visualizations</a:t>
            </a:r>
          </a:p>
          <a:p>
            <a:endParaRPr lang="en-US" dirty="0"/>
          </a:p>
          <a:p>
            <a:r>
              <a:rPr lang="en-US" dirty="0"/>
              <a:t>A very complex and capable data visualization tool. For lots of people, this is their only tool.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62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got an idea of what the data looks like, let’s think about ways to improve the design</a:t>
            </a:r>
          </a:p>
          <a:p>
            <a:endParaRPr lang="en-US" dirty="0"/>
          </a:p>
          <a:p>
            <a:r>
              <a:rPr lang="en-US" dirty="0"/>
              <a:t>Bar Chart is still good, but the label placement makes it hard to read on mobile devices</a:t>
            </a:r>
          </a:p>
          <a:p>
            <a:endParaRPr lang="en-US" dirty="0"/>
          </a:p>
          <a:p>
            <a:r>
              <a:rPr lang="en-US" dirty="0"/>
              <a:t>Would rather have the minutes/seconds label instead of the number of seconds</a:t>
            </a:r>
          </a:p>
          <a:p>
            <a:endParaRPr lang="en-US" dirty="0"/>
          </a:p>
          <a:p>
            <a:r>
              <a:rPr lang="en-US" dirty="0"/>
              <a:t>Highlight the shortest/longest songs (storytelling)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8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CodePen</a:t>
            </a:r>
            <a:r>
              <a:rPr lang="en-US" dirty="0"/>
              <a:t> for quick code prototypes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d3.fetch() to get the csv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d3.select().enter().append() to manipulate the 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d3.attr() to set element 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CODEPEN AND WALK THROUGH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solution is great. It’s close to what we want and looks good on mobile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close to D3 tutorial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there is a lot of manual 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parts of that code are “visualization” parts, and which are just </a:t>
            </a:r>
            <a:r>
              <a:rPr lang="en-US" dirty="0" err="1"/>
              <a:t>jquery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of D3 parts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d3.fetch(), d3.select(), d3.attr() -&gt; all “jQuery” parts…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90% of the D3 example/tutorial code out there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parts do we need if we’re using React/</a:t>
            </a:r>
            <a:r>
              <a:rPr lang="en-US" dirty="0" err="1"/>
              <a:t>Vue</a:t>
            </a:r>
            <a:r>
              <a:rPr lang="en-US" dirty="0"/>
              <a:t>/Angular?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03D6A-82A4-F94D-80B3-97DB802E8C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9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8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2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9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5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4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5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4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1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AA91B-F9DD-C04C-9944-96743008246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89A9-941D-6240-949A-58F6000E5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4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ebslingerm/pen/QJWxX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Elijah_Meeks/d3-is-not-a-data-visualization-library-67ba549e85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2AE9-CFDE-E742-8FCA-E1966D55A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Data Visualization Workflows</a:t>
            </a:r>
          </a:p>
        </p:txBody>
      </p:sp>
    </p:spTree>
    <p:extLst>
      <p:ext uri="{BB962C8B-B14F-4D97-AF65-F5344CB8AC3E}">
        <p14:creationId xmlns:p14="http://schemas.microsoft.com/office/powerpoint/2010/main" val="171674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CODING WITH D3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D3 Only Solution </a:t>
            </a:r>
            <a:br>
              <a:rPr lang="en-US" dirty="0"/>
            </a:br>
            <a:r>
              <a:rPr lang="en-US" dirty="0">
                <a:hlinkClick r:id="rId3"/>
              </a:rPr>
              <a:t>https://codepen.io/webslingerm/pen/QJWxXE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3AB509C6-E83D-6849-93C7-0AFE7FE20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3719195"/>
            <a:ext cx="277368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1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WHAT ABOUT REACT?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D3 is great, but how do I get that into my React application?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1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D3 LIBRARY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r>
              <a:rPr lang="en-US" dirty="0"/>
              <a:t>From ”D3 is Not a Data Visualization Library” by Elijah Meeks</a:t>
            </a:r>
            <a:br>
              <a:rPr lang="en-US" dirty="0"/>
            </a:br>
            <a:r>
              <a:rPr lang="en-US" dirty="0">
                <a:hlinkClick r:id="rId3"/>
              </a:rPr>
              <a:t>https://medium.com/@Elijah_Meeks/d3-is-not-a-data-visualization-library-67ba549e8520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BD26D7C-D3A4-FF47-BACC-E745A9AF6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51" y="1456093"/>
            <a:ext cx="4736097" cy="32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3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Modular D3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{ </a:t>
            </a:r>
            <a:r>
              <a:rPr lang="en-US" dirty="0" err="1"/>
              <a:t>csvParse</a:t>
            </a:r>
            <a:r>
              <a:rPr lang="en-US" dirty="0"/>
              <a:t> } from ‘d3-dsv’;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data = </a:t>
            </a:r>
            <a:r>
              <a:rPr lang="en-US" dirty="0" err="1"/>
              <a:t>csvParse</a:t>
            </a:r>
            <a:r>
              <a:rPr lang="en-US" dirty="0"/>
              <a:t>(</a:t>
            </a:r>
            <a:r>
              <a:rPr lang="en-US" dirty="0" err="1"/>
              <a:t>csvFileContentsAsString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{ </a:t>
            </a:r>
            <a:r>
              <a:rPr lang="en-US" dirty="0" err="1"/>
              <a:t>scaleLinear</a:t>
            </a:r>
            <a:r>
              <a:rPr lang="en-US" dirty="0"/>
              <a:t> } from ‘d3-scale’;</a:t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x = </a:t>
            </a:r>
            <a:r>
              <a:rPr lang="en-US" dirty="0" err="1"/>
              <a:t>scaleLinear</a:t>
            </a:r>
            <a:r>
              <a:rPr lang="en-US" dirty="0"/>
              <a:t>().domain([0,160]).range([0,width]);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{ extent } from ’d3-array’;</a:t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extents = extent(data, d =&gt; Number(</a:t>
            </a:r>
            <a:r>
              <a:rPr lang="en-US" dirty="0" err="1"/>
              <a:t>d.Seconds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2720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D3 +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D3 + React Solution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Internet">
            <a:extLst>
              <a:ext uri="{FF2B5EF4-FFF2-40B4-BE49-F238E27FC236}">
                <a16:creationId xmlns:a16="http://schemas.microsoft.com/office/drawing/2014/main" id="{3AB509C6-E83D-6849-93C7-0AFE7FE20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9160" y="3719195"/>
            <a:ext cx="277368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4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82910-81E2-FC44-B1B4-9EF9673DE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22724" r="3684" b="22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highlight>
                  <a:srgbClr val="4BABB8"/>
                </a:highlight>
                <a:latin typeface="Futura" panose="020B0602020204020303" pitchFamily="34" charset="-79"/>
                <a:cs typeface="Futura" panose="020B0602020204020303" pitchFamily="34" charset="-79"/>
              </a:rPr>
              <a:t>02. Hex Map</a:t>
            </a:r>
          </a:p>
        </p:txBody>
      </p:sp>
    </p:spTree>
    <p:extLst>
      <p:ext uri="{BB962C8B-B14F-4D97-AF65-F5344CB8AC3E}">
        <p14:creationId xmlns:p14="http://schemas.microsoft.com/office/powerpoint/2010/main" val="181251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Why?</a:t>
            </a:r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2CC8BFB-4D39-2E4D-B074-0E71C6D3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90688"/>
            <a:ext cx="5110078" cy="3743954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D0DCD03-A647-4746-92F8-131180A44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88"/>
          <a:stretch/>
        </p:blipFill>
        <p:spPr>
          <a:xfrm>
            <a:off x="5738895" y="1690688"/>
            <a:ext cx="6178785" cy="37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Why?</a:t>
            </a:r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F12C308C-A2E5-E147-95E4-2CF95217B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90688"/>
            <a:ext cx="11826240" cy="36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2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0F75A-18C4-214A-9908-745044F042AA}"/>
              </a:ext>
            </a:extLst>
          </p:cNvPr>
          <p:cNvSpPr/>
          <p:nvPr/>
        </p:nvSpPr>
        <p:spPr>
          <a:xfrm>
            <a:off x="1157680" y="2438864"/>
            <a:ext cx="3042666" cy="19802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1.</a:t>
            </a:r>
            <a:b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</a:br>
            <a:r>
              <a:rPr lang="en-US" sz="3200" b="1" dirty="0" err="1">
                <a:latin typeface="Futura" panose="020B0602020204020303" pitchFamily="34" charset="-79"/>
                <a:cs typeface="Futura" panose="020B0602020204020303" pitchFamily="34" charset="-79"/>
              </a:rPr>
              <a:t>Tilegrams</a:t>
            </a:r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 &amp; Illustrator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084DDA-59D5-E146-8F83-20BC5C50DC45}"/>
              </a:ext>
            </a:extLst>
          </p:cNvPr>
          <p:cNvSpPr/>
          <p:nvPr/>
        </p:nvSpPr>
        <p:spPr>
          <a:xfrm>
            <a:off x="4574667" y="2438863"/>
            <a:ext cx="3042666" cy="19802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2.</a:t>
            </a:r>
            <a:b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</a:br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SVG OMG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6463D0-DC02-CF45-9217-E74166DF396B}"/>
              </a:ext>
            </a:extLst>
          </p:cNvPr>
          <p:cNvSpPr/>
          <p:nvPr/>
        </p:nvSpPr>
        <p:spPr>
          <a:xfrm>
            <a:off x="7991654" y="2438863"/>
            <a:ext cx="3042666" cy="19802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3.</a:t>
            </a:r>
          </a:p>
          <a:p>
            <a:pPr algn="ctr"/>
            <a:r>
              <a:rPr lang="en-US" sz="3200" b="1" dirty="0">
                <a:latin typeface="Futura" panose="020B0602020204020303" pitchFamily="34" charset="-79"/>
                <a:cs typeface="Futura" panose="020B0602020204020303" pitchFamily="34" charset="-79"/>
              </a:rPr>
              <a:t>Angular Component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78880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Futura" panose="020B0602020204020303" pitchFamily="34" charset="-79"/>
                <a:cs typeface="Futura" panose="020B0602020204020303" pitchFamily="34" charset="-79"/>
              </a:rPr>
              <a:t>Tilegrams</a:t>
            </a:r>
            <a:endParaRPr lang="en-US" b="1" dirty="0">
              <a:latin typeface="Futura" panose="020B0602020204020303" pitchFamily="34" charset="-79"/>
              <a:cs typeface="Futura" panose="020B0602020204020303" pitchFamily="34" charset="-79"/>
            </a:endParaRP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B584A96A-1D1F-A548-ADCB-61F439D9F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664507" cy="4252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99B88-C093-F844-8740-6A8C432A3E33}"/>
              </a:ext>
            </a:extLst>
          </p:cNvPr>
          <p:cNvSpPr txBox="1"/>
          <p:nvPr/>
        </p:nvSpPr>
        <p:spPr>
          <a:xfrm>
            <a:off x="838199" y="6092765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pitchinteractiveinc.github.io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tilegrams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465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20C6-4FEA-0A46-8CD6-FA27B3EB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Michael Bowman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109B-2803-7945-950F-8DA590E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Director of Engineering at Mile Two</a:t>
            </a: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Adjunct at Sinclair</a:t>
            </a: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Dayton Data Visualization… ?</a:t>
            </a: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0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Affinity Designer (Illustrator)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9B88-C093-F844-8740-6A8C432A3E33}"/>
              </a:ext>
            </a:extLst>
          </p:cNvPr>
          <p:cNvSpPr txBox="1"/>
          <p:nvPr/>
        </p:nvSpPr>
        <p:spPr>
          <a:xfrm>
            <a:off x="838199" y="6092765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affinity.serif.com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en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-us/designer/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A57466F-E812-0848-BD46-899CB8E17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804660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4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SVG OMG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9B88-C093-F844-8740-6A8C432A3E33}"/>
              </a:ext>
            </a:extLst>
          </p:cNvPr>
          <p:cNvSpPr txBox="1"/>
          <p:nvPr/>
        </p:nvSpPr>
        <p:spPr>
          <a:xfrm>
            <a:off x="838199" y="6092765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jakearchibald.github.io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svgomg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AF222E-7956-4341-99E8-31B3BD5C9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490789" cy="433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5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2A4D6-A35C-A14D-8336-10A1208C0265}"/>
              </a:ext>
            </a:extLst>
          </p:cNvPr>
          <p:cNvSpPr txBox="1"/>
          <p:nvPr/>
        </p:nvSpPr>
        <p:spPr>
          <a:xfrm>
            <a:off x="838200" y="1690688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Code.org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nonprofit dedicated to expanding access to computer science in schools and increasing participation by women and underrepresented minorities.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2018 State of Computer Science Report</a:t>
            </a:r>
          </a:p>
        </p:txBody>
      </p:sp>
    </p:spTree>
    <p:extLst>
      <p:ext uri="{BB962C8B-B14F-4D97-AF65-F5344CB8AC3E}">
        <p14:creationId xmlns:p14="http://schemas.microsoft.com/office/powerpoint/2010/main" val="29475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utura" panose="020B0602020204020303" pitchFamily="34" charset="-79"/>
                <a:cs typeface="Futura" panose="020B0602020204020303" pitchFamily="34" charset="-79"/>
              </a:rPr>
              <a:t>Angular &amp; SVG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2A4D6-A35C-A14D-8336-10A1208C0265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SVG Component</a:t>
            </a:r>
          </a:p>
        </p:txBody>
      </p:sp>
      <p:pic>
        <p:nvPicPr>
          <p:cNvPr id="4" name="Graphic 3" descr="Internet">
            <a:extLst>
              <a:ext uri="{FF2B5EF4-FFF2-40B4-BE49-F238E27FC236}">
                <a16:creationId xmlns:a16="http://schemas.microsoft.com/office/drawing/2014/main" id="{32EFDDE4-C30C-1641-ABB3-938E57F8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9160" y="3719195"/>
            <a:ext cx="277368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62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0EF183-142C-AF48-BC4D-24FD8664B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 r="36139" b="800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i="1" dirty="0">
                <a:solidFill>
                  <a:srgbClr val="FFF6D1"/>
                </a:solidFill>
                <a:highlight>
                  <a:srgbClr val="DD4D3B"/>
                </a:highlight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03. Choropleth Map</a:t>
            </a:r>
          </a:p>
        </p:txBody>
      </p:sp>
    </p:spTree>
    <p:extLst>
      <p:ext uri="{BB962C8B-B14F-4D97-AF65-F5344CB8AC3E}">
        <p14:creationId xmlns:p14="http://schemas.microsoft.com/office/powerpoint/2010/main" val="261173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Choropleth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65203-DB04-AA41-8486-27CBA9D7E7A5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 map where area is shaded in proportion to some measurement.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C2CCC8-F1CE-B74E-A23E-FD388683F74C}"/>
              </a:ext>
            </a:extLst>
          </p:cNvPr>
          <p:cNvGrpSpPr/>
          <p:nvPr/>
        </p:nvGrpSpPr>
        <p:grpSpPr>
          <a:xfrm>
            <a:off x="2866173" y="2438864"/>
            <a:ext cx="6459653" cy="1980271"/>
            <a:chOff x="2496133" y="2438865"/>
            <a:chExt cx="6459653" cy="198027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D29B6BF-B4C7-454D-9FC1-663603B33321}"/>
                </a:ext>
              </a:extLst>
            </p:cNvPr>
            <p:cNvSpPr/>
            <p:nvPr/>
          </p:nvSpPr>
          <p:spPr>
            <a:xfrm>
              <a:off x="2496133" y="2438866"/>
              <a:ext cx="3042666" cy="19802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  <a:t>1.</a:t>
              </a:r>
              <a:b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</a:br>
              <a: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  <a:t>D3 Example Code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8B90C2D-EA29-9F45-BB8A-2295406460BA}"/>
                </a:ext>
              </a:extLst>
            </p:cNvPr>
            <p:cNvSpPr/>
            <p:nvPr/>
          </p:nvSpPr>
          <p:spPr>
            <a:xfrm>
              <a:off x="5913120" y="2438865"/>
              <a:ext cx="3042666" cy="198027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  <a:t>2.</a:t>
              </a:r>
              <a:b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</a:br>
              <a:r>
                <a:rPr lang="en-US" sz="3200" b="1" dirty="0" err="1">
                  <a:latin typeface="Futura" panose="020B0602020204020303" pitchFamily="34" charset="-79"/>
                  <a:cs typeface="Futura" panose="020B0602020204020303" pitchFamily="34" charset="-79"/>
                </a:rPr>
                <a:t>Vue</a:t>
              </a:r>
              <a:r>
                <a:rPr lang="en-US" sz="3200" b="1" dirty="0">
                  <a:latin typeface="Futura" panose="020B0602020204020303" pitchFamily="34" charset="-79"/>
                  <a:cs typeface="Futura" panose="020B0602020204020303" pitchFamily="34" charset="-79"/>
                </a:rPr>
                <a:t>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01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Revisiting Some Old D3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65203-DB04-AA41-8486-27CBA9D7E7A5}"/>
              </a:ext>
            </a:extLst>
          </p:cNvPr>
          <p:cNvSpPr txBox="1"/>
          <p:nvPr/>
        </p:nvSpPr>
        <p:spPr>
          <a:xfrm>
            <a:off x="838200" y="1690688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Choropleth map I did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Ohio Unemployment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D3 Code is complicated and hard to 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8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Vue.js</a:t>
            </a:r>
            <a:endParaRPr lang="en-US" b="1" i="1" dirty="0">
              <a:solidFill>
                <a:srgbClr val="FFF6D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65203-DB04-AA41-8486-27CBA9D7E7A5}"/>
              </a:ext>
            </a:extLst>
          </p:cNvPr>
          <p:cNvSpPr txBox="1"/>
          <p:nvPr/>
        </p:nvSpPr>
        <p:spPr>
          <a:xfrm>
            <a:off x="838200" y="169068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computed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Filter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Reusable path generator</a:t>
            </a:r>
          </a:p>
        </p:txBody>
      </p:sp>
    </p:spTree>
    <p:extLst>
      <p:ext uri="{BB962C8B-B14F-4D97-AF65-F5344CB8AC3E}">
        <p14:creationId xmlns:p14="http://schemas.microsoft.com/office/powerpoint/2010/main" val="3523564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D3.js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65203-DB04-AA41-8486-27CBA9D7E7A5}"/>
              </a:ext>
            </a:extLst>
          </p:cNvPr>
          <p:cNvSpPr txBox="1"/>
          <p:nvPr/>
        </p:nvSpPr>
        <p:spPr>
          <a:xfrm>
            <a:off x="838200" y="1690688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d3-dsv – BLS data is tab-delimited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d3-geo – library for creating SVG path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6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d3-scale-chromatic – color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FFF6D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20C6-4FEA-0A46-8CD6-FA27B3EB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We’re Hiring!</a:t>
            </a:r>
            <a:endParaRPr lang="en-US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94F1B-5FEE-754C-8CCC-EADE56192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5" y="1019775"/>
            <a:ext cx="7473950" cy="48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13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D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0B9C6-BD4A-7546-811A-D3D1B47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Vue</a:t>
            </a:r>
            <a:r>
              <a:rPr lang="en-US" b="1" i="1" dirty="0">
                <a:solidFill>
                  <a:srgbClr val="FFF6D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+ D3</a:t>
            </a:r>
          </a:p>
        </p:txBody>
      </p:sp>
      <p:pic>
        <p:nvPicPr>
          <p:cNvPr id="4" name="Graphic 3" descr="Internet">
            <a:extLst>
              <a:ext uri="{FF2B5EF4-FFF2-40B4-BE49-F238E27FC236}">
                <a16:creationId xmlns:a16="http://schemas.microsoft.com/office/drawing/2014/main" id="{C04F9798-8C32-7E4F-BBD2-31EB119E7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9160" y="3719195"/>
            <a:ext cx="277368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9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&#10;&#10;Description automatically generated">
            <a:extLst>
              <a:ext uri="{FF2B5EF4-FFF2-40B4-BE49-F238E27FC236}">
                <a16:creationId xmlns:a16="http://schemas.microsoft.com/office/drawing/2014/main" id="{F2632644-E3B7-6940-A977-E47E144BF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t="19599" r="16229" b="130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C4770B"/>
                </a:highlight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04. Radar Charts</a:t>
            </a:r>
          </a:p>
        </p:txBody>
      </p:sp>
    </p:spTree>
    <p:extLst>
      <p:ext uri="{BB962C8B-B14F-4D97-AF65-F5344CB8AC3E}">
        <p14:creationId xmlns:p14="http://schemas.microsoft.com/office/powerpoint/2010/main" val="984370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Radial Hate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D6EEE-E8D6-3E47-AE3B-000673F287FE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Data Visualization Literacy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Always use a bar chart?</a:t>
            </a:r>
          </a:p>
        </p:txBody>
      </p:sp>
    </p:spTree>
    <p:extLst>
      <p:ext uri="{BB962C8B-B14F-4D97-AF65-F5344CB8AC3E}">
        <p14:creationId xmlns:p14="http://schemas.microsoft.com/office/powerpoint/2010/main" val="2309679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Cookie Cutter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D6EEE-E8D6-3E47-AE3B-000673F287FE}"/>
              </a:ext>
            </a:extLst>
          </p:cNvPr>
          <p:cNvSpPr txBox="1"/>
          <p:nvPr/>
        </p:nvSpPr>
        <p:spPr>
          <a:xfrm>
            <a:off x="838200" y="1690688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Most charting libraries have a radar chart type built-in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Chart.js</a:t>
            </a: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React-vis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Plot.ly</a:t>
            </a: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Highcharts</a:t>
            </a: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3988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D6EEE-E8D6-3E47-AE3B-000673F287FE}"/>
              </a:ext>
            </a:extLst>
          </p:cNvPr>
          <p:cNvSpPr txBox="1"/>
          <p:nvPr/>
        </p:nvSpPr>
        <p:spPr>
          <a:xfrm>
            <a:off x="169372" y="169068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Climate information for </a:t>
            </a:r>
            <a:b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various US cities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www.usclimatedata.com</a:t>
            </a: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0DEAA-1FD2-5645-9310-3990797E9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28" y="228600"/>
            <a:ext cx="61341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5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Workflow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7564C0-2255-8E4C-BFCA-7416A24CCEF8}"/>
              </a:ext>
            </a:extLst>
          </p:cNvPr>
          <p:cNvSpPr/>
          <p:nvPr/>
        </p:nvSpPr>
        <p:spPr>
          <a:xfrm>
            <a:off x="4574667" y="2438865"/>
            <a:ext cx="3042666" cy="198027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Futura" panose="020B0602020204020303" pitchFamily="34" charset="-79"/>
              </a:rPr>
              <a:t>1.</a:t>
            </a:r>
            <a:b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Futura" panose="020B0602020204020303" pitchFamily="34" charset="-79"/>
              </a:rPr>
            </a:b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Futura" panose="020B0602020204020303" pitchFamily="34" charset="-79"/>
              </a:rPr>
              <a:t>Develop</a:t>
            </a:r>
          </a:p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Futura" panose="020B0602020204020303" pitchFamily="34" charset="-79"/>
              </a:rPr>
              <a:t>&amp; Tweak</a:t>
            </a:r>
          </a:p>
        </p:txBody>
      </p:sp>
    </p:spTree>
    <p:extLst>
      <p:ext uri="{BB962C8B-B14F-4D97-AF65-F5344CB8AC3E}">
        <p14:creationId xmlns:p14="http://schemas.microsoft.com/office/powerpoint/2010/main" val="408582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D6EEE-E8D6-3E47-AE3B-000673F287FE}"/>
              </a:ext>
            </a:extLst>
          </p:cNvPr>
          <p:cNvSpPr txBox="1"/>
          <p:nvPr/>
        </p:nvSpPr>
        <p:spPr>
          <a:xfrm>
            <a:off x="838200" y="1690688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How would you break </a:t>
            </a:r>
            <a:b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this up?</a:t>
            </a:r>
          </a:p>
        </p:txBody>
      </p:sp>
      <p:pic>
        <p:nvPicPr>
          <p:cNvPr id="3" name="Picture 2" descr="A picture containing outdoor&#10;&#10;Description automatically generated">
            <a:extLst>
              <a:ext uri="{FF2B5EF4-FFF2-40B4-BE49-F238E27FC236}">
                <a16:creationId xmlns:a16="http://schemas.microsoft.com/office/drawing/2014/main" id="{92044C24-9972-1140-8668-8101CE34F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12330" r="72330" b="56214"/>
          <a:stretch/>
        </p:blipFill>
        <p:spPr>
          <a:xfrm>
            <a:off x="5595132" y="365125"/>
            <a:ext cx="6341945" cy="61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1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Development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9817088-E782-6C41-BA2A-89C60E321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51" y="1690688"/>
            <a:ext cx="4607098" cy="460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44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7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7A153-E4A7-BE4F-92A9-54089906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Futura" panose="020B0602020204020303" pitchFamily="34" charset="-79"/>
              </a:rPr>
              <a:t>Data Visualization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67A60-F274-524E-A999-BA6B7F1C8BED}"/>
              </a:ext>
            </a:extLst>
          </p:cNvPr>
          <p:cNvSpPr txBox="1"/>
          <p:nvPr/>
        </p:nvSpPr>
        <p:spPr>
          <a:xfrm>
            <a:off x="838200" y="169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React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Futura Medium" panose="020B06020202040203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Futura Medium" panose="020B0602020204020303" pitchFamily="34" charset="-79"/>
              </a:rPr>
              <a:t>SVG Components</a:t>
            </a:r>
          </a:p>
        </p:txBody>
      </p:sp>
      <p:pic>
        <p:nvPicPr>
          <p:cNvPr id="9" name="Graphic 8" descr="Internet">
            <a:extLst>
              <a:ext uri="{FF2B5EF4-FFF2-40B4-BE49-F238E27FC236}">
                <a16:creationId xmlns:a16="http://schemas.microsoft.com/office/drawing/2014/main" id="{A7B7E6B4-4211-A145-AE5F-FFD64CA09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9160" y="3719195"/>
            <a:ext cx="277368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3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20C6-4FEA-0A46-8CD6-FA27B3EB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Everyone!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109B-2803-7945-950F-8DA590E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github.com</a:t>
            </a:r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bowmanmc</a:t>
            </a:r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dvworkflows</a:t>
            </a:r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FA0CA-ACA2-B845-90E3-18C396CE3815}"/>
              </a:ext>
            </a:extLst>
          </p:cNvPr>
          <p:cNvSpPr txBox="1"/>
          <p:nvPr/>
        </p:nvSpPr>
        <p:spPr>
          <a:xfrm>
            <a:off x="-482138" y="40233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6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20C6-4FEA-0A46-8CD6-FA27B3EB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Visualization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109B-2803-7945-950F-8DA590E8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It takes *many* different tools to do Data Visualization</a:t>
            </a: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Examples online are trivial or standalone</a:t>
            </a:r>
          </a:p>
          <a:p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No “right” way… just some examples of how I have done things at least once…</a:t>
            </a:r>
          </a:p>
        </p:txBody>
      </p:sp>
    </p:spTree>
    <p:extLst>
      <p:ext uri="{BB962C8B-B14F-4D97-AF65-F5344CB8AC3E}">
        <p14:creationId xmlns:p14="http://schemas.microsoft.com/office/powerpoint/2010/main" val="222797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82AEB-27C5-FE41-8AFE-01DB3FCC9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821" b="3401"/>
          <a:stretch/>
        </p:blipFill>
        <p:spPr>
          <a:xfrm>
            <a:off x="0" y="0"/>
            <a:ext cx="6904653" cy="689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20" y="5232960"/>
            <a:ext cx="10515600" cy="1325563"/>
          </a:xfrm>
        </p:spPr>
        <p:txBody>
          <a:bodyPr/>
          <a:lstStyle/>
          <a:p>
            <a:r>
              <a:rPr lang="en-US" b="1" dirty="0">
                <a:highlight>
                  <a:srgbClr val="EADC65"/>
                </a:highlight>
                <a:latin typeface="FranklinGothic URW Heavy" pitchFamily="2" charset="77"/>
              </a:rPr>
              <a:t>01. BAR CHART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86E26401-2720-8F44-B846-7FA734CAC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281" y="0"/>
            <a:ext cx="5620719" cy="69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D0F75A-18C4-214A-9908-745044F042AA}"/>
              </a:ext>
            </a:extLst>
          </p:cNvPr>
          <p:cNvSpPr/>
          <p:nvPr/>
        </p:nvSpPr>
        <p:spPr>
          <a:xfrm>
            <a:off x="1157680" y="2230936"/>
            <a:ext cx="3042666" cy="239612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FranklinGothic URW Book" pitchFamily="2" charset="77"/>
              </a:rPr>
              <a:t>1.</a:t>
            </a:r>
            <a:br>
              <a:rPr lang="en-US" sz="3600" dirty="0">
                <a:latin typeface="FranklinGothic URW Book" pitchFamily="2" charset="77"/>
              </a:rPr>
            </a:br>
            <a:r>
              <a:rPr lang="en-US" sz="3600" dirty="0">
                <a:latin typeface="FranklinGothic URW Book" pitchFamily="2" charset="77"/>
              </a:rPr>
              <a:t>Exploring with </a:t>
            </a:r>
            <a:r>
              <a:rPr lang="en-US" sz="3600" b="1" dirty="0">
                <a:latin typeface="FranklinGothic URW Book" pitchFamily="2" charset="77"/>
              </a:rPr>
              <a:t>Tableau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084DDA-59D5-E146-8F83-20BC5C50DC45}"/>
              </a:ext>
            </a:extLst>
          </p:cNvPr>
          <p:cNvSpPr/>
          <p:nvPr/>
        </p:nvSpPr>
        <p:spPr>
          <a:xfrm>
            <a:off x="4574667" y="2230935"/>
            <a:ext cx="3042666" cy="239612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FranklinGothic URW Book" pitchFamily="2" charset="77"/>
              </a:rPr>
              <a:t>2.</a:t>
            </a:r>
            <a:br>
              <a:rPr lang="en-US" sz="3600" dirty="0">
                <a:latin typeface="FranklinGothic URW Book" pitchFamily="2" charset="77"/>
              </a:rPr>
            </a:br>
            <a:r>
              <a:rPr lang="en-US" sz="3600" dirty="0">
                <a:latin typeface="FranklinGothic URW Book" pitchFamily="2" charset="77"/>
              </a:rPr>
              <a:t>Prototyping with </a:t>
            </a:r>
            <a:r>
              <a:rPr lang="en-US" sz="3600" b="1" dirty="0">
                <a:latin typeface="FranklinGothic URW Book" pitchFamily="2" charset="77"/>
              </a:rPr>
              <a:t>D3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6463D0-DC02-CF45-9217-E74166DF396B}"/>
              </a:ext>
            </a:extLst>
          </p:cNvPr>
          <p:cNvSpPr/>
          <p:nvPr/>
        </p:nvSpPr>
        <p:spPr>
          <a:xfrm>
            <a:off x="7991654" y="2230935"/>
            <a:ext cx="3042666" cy="239612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FranklinGothic URW Book" pitchFamily="2" charset="77"/>
              </a:rPr>
              <a:t>3.</a:t>
            </a:r>
          </a:p>
          <a:p>
            <a:pPr algn="ctr"/>
            <a:r>
              <a:rPr lang="en-US" sz="3600" dirty="0">
                <a:latin typeface="FranklinGothic URW Book" pitchFamily="2" charset="77"/>
              </a:rPr>
              <a:t>Production with </a:t>
            </a:r>
            <a:r>
              <a:rPr lang="en-US" sz="3600" b="1" dirty="0">
                <a:latin typeface="FranklinGothic URW Book" pitchFamily="2" charset="77"/>
              </a:rPr>
              <a:t>React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4F0928-5F2D-BE47-8F45-043648CA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365061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BB2BFB-0B36-D54D-AD7C-F58D27806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352302"/>
              </p:ext>
            </p:extLst>
          </p:nvPr>
        </p:nvGraphicFramePr>
        <p:xfrm>
          <a:off x="838200" y="647700"/>
          <a:ext cx="10515600" cy="55626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3854072547"/>
                    </a:ext>
                  </a:extLst>
                </a:gridCol>
                <a:gridCol w="4895850">
                  <a:extLst>
                    <a:ext uri="{9D8B030D-6E8A-4147-A177-3AD203B41FA5}">
                      <a16:colId xmlns:a16="http://schemas.microsoft.com/office/drawing/2014/main" val="2964976972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38610502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9239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Length 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Length (human-readable)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21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Blitzkrieg Bop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2:12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8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Beat on the Brat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7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Judy is a Punk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1:30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9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</a:t>
                      </a:r>
                      <a:r>
                        <a:rPr lang="en-US" dirty="0" err="1"/>
                        <a:t>Wanna</a:t>
                      </a:r>
                      <a:r>
                        <a:rPr lang="en-US" dirty="0"/>
                        <a:t> Be Your Boyfriend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2:24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22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Chain Saw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1:55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21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Now I </a:t>
                      </a:r>
                      <a:r>
                        <a:rPr lang="en-US" dirty="0" err="1"/>
                        <a:t>Wanna</a:t>
                      </a:r>
                      <a:r>
                        <a:rPr lang="en-US" dirty="0"/>
                        <a:t> Sniff Some Glue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1:34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698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Don't </a:t>
                      </a:r>
                      <a:r>
                        <a:rPr lang="en-US" dirty="0" err="1"/>
                        <a:t>Wanna</a:t>
                      </a:r>
                      <a:r>
                        <a:rPr lang="en-US" dirty="0"/>
                        <a:t> Go Down to the Basement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2:35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26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Loudmouth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2:14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Havana Affair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2:00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2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Listen to My Heart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1:56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09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53rd &amp; 3rd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2:19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67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Let's Dance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1:51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479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Don't </a:t>
                      </a:r>
                      <a:r>
                        <a:rPr lang="en-US" dirty="0" err="1"/>
                        <a:t>Wanna</a:t>
                      </a:r>
                      <a:r>
                        <a:rPr lang="en-US" dirty="0"/>
                        <a:t> Walk Around with You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1:43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Today Your Love Tomorrow the World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2:09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802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510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PROTOTYPING WITH TABLEAU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Tableau Public – free!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9BF6051-C52D-0842-802C-6D8557C46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24" y="2585742"/>
            <a:ext cx="7543752" cy="36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33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7623-076D-444F-A789-CB36A00F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anklinGothic URW Heavy" pitchFamily="2" charset="77"/>
              </a:rPr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4D6E-81EF-6F4B-9951-8AFBEC45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Wide for Mobile</a:t>
            </a:r>
          </a:p>
          <a:p>
            <a:r>
              <a:rPr lang="en-US" dirty="0"/>
              <a:t>Seconds vs Length</a:t>
            </a:r>
          </a:p>
          <a:p>
            <a:r>
              <a:rPr lang="en-US" dirty="0"/>
              <a:t>Storytelling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9BF6051-C52D-0842-802C-6D8557C46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5" t="19833" r="988" b="20218"/>
          <a:stretch/>
        </p:blipFill>
        <p:spPr>
          <a:xfrm>
            <a:off x="4572000" y="1825625"/>
            <a:ext cx="6781800" cy="27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0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9719</TotalTime>
  <Words>1523</Words>
  <Application>Microsoft Macintosh PowerPoint</Application>
  <PresentationFormat>Widescreen</PresentationFormat>
  <Paragraphs>383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Calibri</vt:lpstr>
      <vt:lpstr>Calibri Light</vt:lpstr>
      <vt:lpstr>FranklinGothic URW Book</vt:lpstr>
      <vt:lpstr>FranklinGothic URW Heavy</vt:lpstr>
      <vt:lpstr>Futura</vt:lpstr>
      <vt:lpstr>Futura Medium</vt:lpstr>
      <vt:lpstr>Open Sans</vt:lpstr>
      <vt:lpstr>Open Sans ExtraBold</vt:lpstr>
      <vt:lpstr>Open Sans SemiBold</vt:lpstr>
      <vt:lpstr>Roboto</vt:lpstr>
      <vt:lpstr>Roboto Black</vt:lpstr>
      <vt:lpstr>Roboto Medium</vt:lpstr>
      <vt:lpstr>Office Theme</vt:lpstr>
      <vt:lpstr>Data Visualization Workflows</vt:lpstr>
      <vt:lpstr>Michael Bowman</vt:lpstr>
      <vt:lpstr>We’re Hiring!</vt:lpstr>
      <vt:lpstr>Data Visualization Workflows</vt:lpstr>
      <vt:lpstr>01. BAR CHART</vt:lpstr>
      <vt:lpstr>WORKFLOW</vt:lpstr>
      <vt:lpstr>PowerPoint Presentation</vt:lpstr>
      <vt:lpstr>PROTOTYPING WITH TABLEAU</vt:lpstr>
      <vt:lpstr>PROBLEMS TO ADDRESS</vt:lpstr>
      <vt:lpstr>CODING WITH D3</vt:lpstr>
      <vt:lpstr>WHAT ABOUT REACT?</vt:lpstr>
      <vt:lpstr>D3 LIBRARY OVERVIEW</vt:lpstr>
      <vt:lpstr>Modular D3</vt:lpstr>
      <vt:lpstr>D3 + REACT</vt:lpstr>
      <vt:lpstr>02. Hex Map</vt:lpstr>
      <vt:lpstr>Why?</vt:lpstr>
      <vt:lpstr>Why?</vt:lpstr>
      <vt:lpstr>WORKFLOW</vt:lpstr>
      <vt:lpstr>Tilegrams</vt:lpstr>
      <vt:lpstr>Affinity Designer (Illustrator)</vt:lpstr>
      <vt:lpstr>SVG OMG</vt:lpstr>
      <vt:lpstr>Dataset</vt:lpstr>
      <vt:lpstr>Angular &amp; SVG</vt:lpstr>
      <vt:lpstr>03. Choropleth Map</vt:lpstr>
      <vt:lpstr>Choropleth Maps</vt:lpstr>
      <vt:lpstr>Workflow</vt:lpstr>
      <vt:lpstr>Revisiting Some Old D3 Code</vt:lpstr>
      <vt:lpstr>Vue.js</vt:lpstr>
      <vt:lpstr>D3.js</vt:lpstr>
      <vt:lpstr>Vue + D3</vt:lpstr>
      <vt:lpstr>04. Radar Charts</vt:lpstr>
      <vt:lpstr>Radial Hate</vt:lpstr>
      <vt:lpstr>Cookie Cutter</vt:lpstr>
      <vt:lpstr>Data</vt:lpstr>
      <vt:lpstr>Workflow</vt:lpstr>
      <vt:lpstr>Components</vt:lpstr>
      <vt:lpstr>Development</vt:lpstr>
      <vt:lpstr>Data Visualization Components</vt:lpstr>
      <vt:lpstr>Thanks Everyone!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Component-based Data Visualization</dc:title>
  <dc:creator>Michael Bowman</dc:creator>
  <cp:lastModifiedBy>Michael Bowman</cp:lastModifiedBy>
  <cp:revision>17</cp:revision>
  <dcterms:created xsi:type="dcterms:W3CDTF">2019-01-26T20:43:21Z</dcterms:created>
  <dcterms:modified xsi:type="dcterms:W3CDTF">2019-02-20T14:15:00Z</dcterms:modified>
</cp:coreProperties>
</file>